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61" r:id="rId3"/>
    <p:sldId id="262" r:id="rId4"/>
    <p:sldId id="274" r:id="rId5"/>
    <p:sldId id="273" r:id="rId6"/>
    <p:sldId id="268" r:id="rId7"/>
    <p:sldId id="272" r:id="rId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40" d="100"/>
          <a:sy n="40" d="100"/>
        </p:scale>
        <p:origin x="-2016" y="-6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AA806-54BA-4F1C-88C6-9B67EC514807}" type="datetimeFigureOut">
              <a:rPr lang="ru-RU" smtClean="0"/>
              <a:pPr/>
              <a:t>08.12.2018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1EFC3-2CB7-4FC8-88EA-03019C3EB13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3B8B7A1-7E8F-4593-8DE0-9FB6416C0F19}" type="slidenum">
              <a:rPr lang="ru-RU" altLang="ru-RU" smtClean="0"/>
              <a:pPr/>
              <a:t>2</a:t>
            </a:fld>
            <a:endParaRPr lang="ru-RU" altLang="ru-RU" smtClean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E1D7EF9-7832-4240-9437-8D18625F5236}" type="slidenum">
              <a:rPr lang="ru-RU" altLang="ru-RU" smtClean="0"/>
              <a:pPr/>
              <a:t>3</a:t>
            </a:fld>
            <a:endParaRPr lang="ru-RU" altLang="ru-RU" smtClean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2373F-3951-44F1-8F5F-4B1BBC5E061B}" type="datetimeFigureOut">
              <a:rPr lang="ru-RU" smtClean="0"/>
              <a:pPr/>
              <a:t>08.12.2018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18EE-83D2-401C-9C4A-EB291C87F21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2373F-3951-44F1-8F5F-4B1BBC5E061B}" type="datetimeFigureOut">
              <a:rPr lang="ru-RU" smtClean="0"/>
              <a:pPr/>
              <a:t>08.12.2018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18EE-83D2-401C-9C4A-EB291C87F21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2373F-3951-44F1-8F5F-4B1BBC5E061B}" type="datetimeFigureOut">
              <a:rPr lang="ru-RU" smtClean="0"/>
              <a:pPr/>
              <a:t>08.12.2018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18EE-83D2-401C-9C4A-EB291C87F21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2373F-3951-44F1-8F5F-4B1BBC5E061B}" type="datetimeFigureOut">
              <a:rPr lang="ru-RU" smtClean="0"/>
              <a:pPr/>
              <a:t>08.12.2018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18EE-83D2-401C-9C4A-EB291C87F21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2373F-3951-44F1-8F5F-4B1BBC5E061B}" type="datetimeFigureOut">
              <a:rPr lang="ru-RU" smtClean="0"/>
              <a:pPr/>
              <a:t>08.12.2018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18EE-83D2-401C-9C4A-EB291C87F21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2373F-3951-44F1-8F5F-4B1BBC5E061B}" type="datetimeFigureOut">
              <a:rPr lang="ru-RU" smtClean="0"/>
              <a:pPr/>
              <a:t>08.12.2018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18EE-83D2-401C-9C4A-EB291C87F21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2373F-3951-44F1-8F5F-4B1BBC5E061B}" type="datetimeFigureOut">
              <a:rPr lang="ru-RU" smtClean="0"/>
              <a:pPr/>
              <a:t>08.12.2018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18EE-83D2-401C-9C4A-EB291C87F21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2373F-3951-44F1-8F5F-4B1BBC5E061B}" type="datetimeFigureOut">
              <a:rPr lang="ru-RU" smtClean="0"/>
              <a:pPr/>
              <a:t>08.12.2018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18EE-83D2-401C-9C4A-EB291C87F21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2373F-3951-44F1-8F5F-4B1BBC5E061B}" type="datetimeFigureOut">
              <a:rPr lang="ru-RU" smtClean="0"/>
              <a:pPr/>
              <a:t>08.12.2018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18EE-83D2-401C-9C4A-EB291C87F21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2373F-3951-44F1-8F5F-4B1BBC5E061B}" type="datetimeFigureOut">
              <a:rPr lang="ru-RU" smtClean="0"/>
              <a:pPr/>
              <a:t>08.12.2018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18EE-83D2-401C-9C4A-EB291C87F21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2373F-3951-44F1-8F5F-4B1BBC5E061B}" type="datetimeFigureOut">
              <a:rPr lang="ru-RU" smtClean="0"/>
              <a:pPr/>
              <a:t>08.12.2018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18EE-83D2-401C-9C4A-EB291C87F21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2373F-3951-44F1-8F5F-4B1BBC5E061B}" type="datetimeFigureOut">
              <a:rPr lang="ru-RU" smtClean="0"/>
              <a:pPr/>
              <a:t>08.12.2018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818EE-83D2-401C-9C4A-EB291C87F21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err="1" smtClean="0">
                <a:latin typeface="Times New Roman" pitchFamily="18" charset="0"/>
                <a:cs typeface="Times New Roman" pitchFamily="18" charset="0"/>
              </a:rPr>
              <a:t>Karpov</a:t>
            </a:r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 Venture Awards</a:t>
            </a:r>
            <a:endParaRPr lang="ru-RU" sz="6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23B928-7BF6-429E-8CF9-FF76F50B6AA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1027" name="Picture 3" descr="C:\Users\Егор\Desktop\ruprotez_ar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41550"/>
            <a:ext cx="10706100" cy="4616450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0" y="0"/>
            <a:ext cx="9144000" cy="2590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0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40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IT-Hack-MIREA</a:t>
            </a:r>
            <a:endParaRPr lang="en-US" sz="40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  <a:latin typeface="Lucida Sans" pitchFamily="34" charset="0"/>
                <a:cs typeface="Times New Roman" pitchFamily="18" charset="0"/>
              </a:rPr>
              <a:t>NeXT-</a:t>
            </a:r>
            <a:r>
              <a:rPr lang="en-US" sz="4400" dirty="0" err="1" smtClean="0">
                <a:solidFill>
                  <a:schemeClr val="accent6">
                    <a:lumMod val="75000"/>
                  </a:schemeClr>
                </a:solidFill>
                <a:latin typeface="Lucida Sans" pitchFamily="34" charset="0"/>
                <a:cs typeface="Times New Roman" pitchFamily="18" charset="0"/>
              </a:rPr>
              <a:t>Ruprotez</a:t>
            </a:r>
            <a:endParaRPr lang="en-US" sz="4400" dirty="0" smtClean="0">
              <a:solidFill>
                <a:schemeClr val="accent6">
                  <a:lumMod val="75000"/>
                </a:schemeClr>
              </a:solidFill>
              <a:latin typeface="Lucida Sans" pitchFamily="34" charset="0"/>
              <a:cs typeface="Times New Roman" pitchFamily="18" charset="0"/>
            </a:endParaRPr>
          </a:p>
          <a:p>
            <a:pPr algn="ctr"/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Online custom-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примерка протезов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C:\Users\Egor\Desktop\381648_9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4191000"/>
            <a:ext cx="3505200" cy="23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6" descr="C:\Users\Egor\Desktop\13824_photo_w98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1239838"/>
            <a:ext cx="3505200" cy="323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9" descr="Fon02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304800" y="838200"/>
            <a:ext cx="5157788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kern="0" spc="600" dirty="0" smtClean="0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Актуальность </a:t>
            </a:r>
            <a:r>
              <a:rPr lang="ru-RU" sz="2400" b="1" kern="0" spc="600" dirty="0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проекта</a:t>
            </a: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50800" y="1327150"/>
            <a:ext cx="471963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7" name="Номер слайда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FF2338C-BCA7-4E5C-AE2D-F84D234AD42E}" type="slidenum">
              <a:rPr lang="en-US" smtClean="0">
                <a:latin typeface="Arial" pitchFamily="34" charset="0"/>
              </a:rPr>
              <a:pPr/>
              <a:t>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128" name="Прямоугольник 10"/>
          <p:cNvSpPr>
            <a:spLocks noChangeArrowheads="1"/>
          </p:cNvSpPr>
          <p:nvPr/>
        </p:nvSpPr>
        <p:spPr bwMode="auto">
          <a:xfrm>
            <a:off x="304800" y="2514600"/>
            <a:ext cx="52578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dirty="0"/>
              <a:t>В России более 12 миллионов человек имеют группу инвалидности, из них </a:t>
            </a:r>
            <a:r>
              <a:rPr lang="ru-RU" b="1" dirty="0"/>
              <a:t>более </a:t>
            </a:r>
            <a:r>
              <a:rPr lang="ru-RU" b="1" dirty="0" smtClean="0"/>
              <a:t>200 000 </a:t>
            </a:r>
            <a:r>
              <a:rPr lang="ru-RU" b="1" dirty="0"/>
              <a:t>нуждаются в протезировании</a:t>
            </a:r>
            <a:endParaRPr lang="ru-RU" b="1" dirty="0">
              <a:latin typeface="Open Sans Light"/>
              <a:ea typeface="Open Sans Light"/>
              <a:cs typeface="Open Sans Light"/>
            </a:endParaRPr>
          </a:p>
        </p:txBody>
      </p:sp>
      <p:sp>
        <p:nvSpPr>
          <p:cNvPr id="5129" name="Прямоугольник 11"/>
          <p:cNvSpPr>
            <a:spLocks noChangeArrowheads="1"/>
          </p:cNvSpPr>
          <p:nvPr/>
        </p:nvSpPr>
        <p:spPr bwMode="auto">
          <a:xfrm>
            <a:off x="304800" y="3886200"/>
            <a:ext cx="5334000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dirty="0"/>
              <a:t>По данным Агентства Стратегических  Инициатив уровень удовлетворенности спроса на протезы верхних конечностей в РФ в 2013 году составляет 14,47%.</a:t>
            </a:r>
            <a:r>
              <a:rPr lang="en-US" dirty="0"/>
              <a:t/>
            </a:r>
            <a:br>
              <a:rPr lang="en-US" dirty="0"/>
            </a:br>
            <a:endParaRPr lang="ru-RU" dirty="0">
              <a:latin typeface="Open Sans Light"/>
              <a:ea typeface="Open Sans Light"/>
              <a:cs typeface="Open Sans Light"/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76200" y="2743200"/>
            <a:ext cx="144463" cy="144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6200" y="4114800"/>
            <a:ext cx="144463" cy="144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6" descr="C:\Users\Egor\Desktop\Протезы\michelangelo_system_1_1_teaser_fallback-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838200"/>
            <a:ext cx="2590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5" descr="C:\Users\Egor\Desktop\Протезы\bebionic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9350" y="3581400"/>
            <a:ext cx="3219450" cy="198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8" name="Rectangle 3"/>
          <p:cNvSpPr>
            <a:spLocks/>
          </p:cNvSpPr>
          <p:nvPr/>
        </p:nvSpPr>
        <p:spPr bwMode="auto">
          <a:xfrm>
            <a:off x="3429000" y="700088"/>
            <a:ext cx="1676400" cy="428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ru-RU" altLang="ru-RU" sz="3100" dirty="0" smtClean="0">
                <a:cs typeface="Arial" pitchFamily="34" charset="0"/>
                <a:sym typeface="Tahoma" pitchFamily="34" charset="0"/>
              </a:rPr>
              <a:t>Рынок</a:t>
            </a:r>
            <a:endParaRPr lang="en-US" altLang="ru-RU" sz="3100" dirty="0">
              <a:cs typeface="Arial" pitchFamily="34" charset="0"/>
              <a:sym typeface="Tahoma" pitchFamily="34" charset="0"/>
            </a:endParaRPr>
          </a:p>
        </p:txBody>
      </p:sp>
      <p:sp>
        <p:nvSpPr>
          <p:cNvPr id="6149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BE77711-58B8-434C-B238-750410C4318C}" type="slidenum">
              <a:rPr lang="en-US" smtClean="0">
                <a:latin typeface="Arial" pitchFamily="34" charset="0"/>
              </a:rPr>
              <a:pPr/>
              <a:t>3</a:t>
            </a:fld>
            <a:endParaRPr lang="en-US" smtClean="0">
              <a:latin typeface="Arial" pitchFamily="34" charset="0"/>
            </a:endParaRPr>
          </a:p>
        </p:txBody>
      </p:sp>
      <p:pic>
        <p:nvPicPr>
          <p:cNvPr id="6150" name="Picture 9" descr="Fon02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304800" y="685800"/>
            <a:ext cx="3754438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kern="0" spc="600" dirty="0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Рынок протезов</a:t>
            </a: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50800" y="1174750"/>
            <a:ext cx="471963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3" name="Прямоугольник 8"/>
          <p:cNvSpPr>
            <a:spLocks noChangeArrowheads="1"/>
          </p:cNvSpPr>
          <p:nvPr/>
        </p:nvSpPr>
        <p:spPr bwMode="auto">
          <a:xfrm>
            <a:off x="457200" y="1371600"/>
            <a:ext cx="6019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Объем российского рынка искусственных протезов конечностей составляет порядка 3 млрд рублей в год.</a:t>
            </a:r>
          </a:p>
        </p:txBody>
      </p:sp>
      <p:sp>
        <p:nvSpPr>
          <p:cNvPr id="6154" name="Прямоугольник 9"/>
          <p:cNvSpPr>
            <a:spLocks noChangeArrowheads="1"/>
          </p:cNvSpPr>
          <p:nvPr/>
        </p:nvSpPr>
        <p:spPr bwMode="auto">
          <a:xfrm>
            <a:off x="457200" y="2200870"/>
            <a:ext cx="6172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dirty="0"/>
              <a:t>В</a:t>
            </a:r>
            <a:r>
              <a:rPr lang="ru-RU" dirty="0" smtClean="0"/>
              <a:t> РФ Ориентировочная ежегодная потребность </a:t>
            </a:r>
            <a:r>
              <a:rPr lang="ru-RU" dirty="0"/>
              <a:t>в изделиях составляет около 8 000 протезов верхних </a:t>
            </a:r>
            <a:r>
              <a:rPr lang="ru-RU" dirty="0" smtClean="0"/>
              <a:t>конечностей</a:t>
            </a:r>
            <a:endParaRPr lang="ru-RU" dirty="0"/>
          </a:p>
        </p:txBody>
      </p:sp>
      <p:sp>
        <p:nvSpPr>
          <p:cNvPr id="6156" name="Прямоугольник 11"/>
          <p:cNvSpPr>
            <a:spLocks noChangeArrowheads="1"/>
          </p:cNvSpPr>
          <p:nvPr/>
        </p:nvSpPr>
        <p:spPr bwMode="auto">
          <a:xfrm>
            <a:off x="457200" y="3163887"/>
            <a:ext cx="5715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dirty="0"/>
              <a:t>Примерно каждые 3-4 года пациенту приходится менять протез .</a:t>
            </a:r>
          </a:p>
        </p:txBody>
      </p:sp>
      <p:pic>
        <p:nvPicPr>
          <p:cNvPr id="6157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94088" y="4114800"/>
            <a:ext cx="2906712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8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3400" y="4114800"/>
            <a:ext cx="28860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Овал 17"/>
          <p:cNvSpPr/>
          <p:nvPr/>
        </p:nvSpPr>
        <p:spPr>
          <a:xfrm>
            <a:off x="236538" y="1531938"/>
            <a:ext cx="144462" cy="1444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228600" y="3284538"/>
            <a:ext cx="144463" cy="1444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236538" y="2353270"/>
            <a:ext cx="144462" cy="1444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63" name="Прямоугольник 22"/>
          <p:cNvSpPr>
            <a:spLocks noChangeArrowheads="1"/>
          </p:cNvSpPr>
          <p:nvPr/>
        </p:nvSpPr>
        <p:spPr bwMode="auto">
          <a:xfrm>
            <a:off x="6736174" y="2895600"/>
            <a:ext cx="20946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Michelangelo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3.</a:t>
            </a:r>
            <a:r>
              <a:rPr lang="ru-RU" dirty="0" smtClean="0">
                <a:solidFill>
                  <a:srgbClr val="C00000"/>
                </a:solidFill>
              </a:rPr>
              <a:t>7</a:t>
            </a:r>
            <a:r>
              <a:rPr lang="ru-RU" dirty="0">
                <a:solidFill>
                  <a:srgbClr val="C00000"/>
                </a:solidFill>
              </a:rPr>
              <a:t>6</a:t>
            </a:r>
            <a:r>
              <a:rPr lang="en-US" dirty="0" smtClean="0">
                <a:solidFill>
                  <a:srgbClr val="C00000"/>
                </a:solidFill>
              </a:rPr>
              <a:t>0.000 </a:t>
            </a:r>
            <a:r>
              <a:rPr lang="ru-RU" dirty="0">
                <a:solidFill>
                  <a:srgbClr val="C00000"/>
                </a:solidFill>
              </a:rPr>
              <a:t>рублей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6164" name="Прямоугольник 23"/>
          <p:cNvSpPr>
            <a:spLocks noChangeArrowheads="1"/>
          </p:cNvSpPr>
          <p:nvPr/>
        </p:nvSpPr>
        <p:spPr bwMode="auto">
          <a:xfrm>
            <a:off x="6477000" y="5562600"/>
            <a:ext cx="2971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 err="1">
                <a:solidFill>
                  <a:srgbClr val="C00000"/>
                </a:solidFill>
              </a:rPr>
              <a:t>BeBionic</a:t>
            </a:r>
            <a:r>
              <a:rPr lang="en-US" dirty="0">
                <a:solidFill>
                  <a:srgbClr val="C00000"/>
                </a:solidFill>
              </a:rPr>
              <a:t> 3</a:t>
            </a:r>
          </a:p>
          <a:p>
            <a:pPr algn="ctr"/>
            <a:r>
              <a:rPr lang="ru-RU" dirty="0" smtClean="0">
                <a:solidFill>
                  <a:srgbClr val="C00000"/>
                </a:solidFill>
              </a:rPr>
              <a:t>3</a:t>
            </a:r>
            <a:r>
              <a:rPr lang="en-US" dirty="0" smtClean="0">
                <a:solidFill>
                  <a:srgbClr val="C00000"/>
                </a:solidFill>
              </a:rPr>
              <a:t>.</a:t>
            </a:r>
            <a:r>
              <a:rPr lang="ru-RU" dirty="0" smtClean="0">
                <a:solidFill>
                  <a:srgbClr val="C00000"/>
                </a:solidFill>
              </a:rPr>
              <a:t>41</a:t>
            </a:r>
            <a:r>
              <a:rPr lang="ru-RU" dirty="0">
                <a:solidFill>
                  <a:srgbClr val="C00000"/>
                </a:solidFill>
              </a:rPr>
              <a:t>7</a:t>
            </a:r>
            <a:r>
              <a:rPr lang="en-US" dirty="0" smtClean="0">
                <a:solidFill>
                  <a:srgbClr val="C00000"/>
                </a:solidFill>
              </a:rPr>
              <a:t>.000 </a:t>
            </a:r>
            <a:r>
              <a:rPr lang="ru-RU" dirty="0">
                <a:solidFill>
                  <a:srgbClr val="C00000"/>
                </a:solidFill>
              </a:rPr>
              <a:t>рублей</a:t>
            </a:r>
            <a:endParaRPr lang="ru-RU" dirty="0"/>
          </a:p>
        </p:txBody>
      </p:sp>
      <p:sp>
        <p:nvSpPr>
          <p:cNvPr id="6165" name="Прямоугольник 24"/>
          <p:cNvSpPr>
            <a:spLocks noChangeArrowheads="1"/>
          </p:cNvSpPr>
          <p:nvPr/>
        </p:nvSpPr>
        <p:spPr bwMode="auto">
          <a:xfrm>
            <a:off x="1371600" y="6211888"/>
            <a:ext cx="45720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C00000"/>
                </a:solidFill>
              </a:rPr>
              <a:t>Протез на нитевых тягах</a:t>
            </a:r>
            <a:endParaRPr lang="en-US">
              <a:solidFill>
                <a:srgbClr val="C00000"/>
              </a:solidFill>
            </a:endParaRPr>
          </a:p>
          <a:p>
            <a:pPr algn="ctr"/>
            <a:r>
              <a:rPr lang="ru-RU">
                <a:solidFill>
                  <a:srgbClr val="C00000"/>
                </a:solidFill>
              </a:rPr>
              <a:t>80.000</a:t>
            </a:r>
            <a:r>
              <a:rPr lang="en-US">
                <a:solidFill>
                  <a:srgbClr val="C00000"/>
                </a:solidFill>
              </a:rPr>
              <a:t> </a:t>
            </a:r>
            <a:r>
              <a:rPr lang="ru-RU">
                <a:solidFill>
                  <a:srgbClr val="C00000"/>
                </a:solidFill>
              </a:rPr>
              <a:t>рублей</a:t>
            </a:r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C:\Users\Егор\Desktop\for_server\RenderRuprotez2Small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6672"/>
            <a:ext cx="91440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8" name="Picture 4" descr="C:\Users\Егор\Desktop\for_server\RuprotezArm3A-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76672"/>
            <a:ext cx="9144000" cy="57150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7171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7172" name="Номер слайда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522FD9C-9A06-4916-A58C-7A3574DB1FA6}" type="slidenum">
              <a:rPr lang="en-US" smtClean="0">
                <a:latin typeface="Arial" pitchFamily="34" charset="0"/>
              </a:rPr>
              <a:pPr/>
              <a:t>6</a:t>
            </a:fld>
            <a:endParaRPr lang="en-US" smtClean="0">
              <a:latin typeface="Arial" pitchFamily="34" charset="0"/>
            </a:endParaRPr>
          </a:p>
        </p:txBody>
      </p:sp>
      <p:pic>
        <p:nvPicPr>
          <p:cNvPr id="7173" name="Picture 3" descr="C:\Users\Егор\Desktop\работа\Без названия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2000" y="0"/>
            <a:ext cx="102901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Номер слайда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8C47A32-9958-4D8A-9C09-7355BD8380C1}" type="slidenum">
              <a:rPr lang="en-US" smtClean="0">
                <a:latin typeface="Arial" pitchFamily="34" charset="0"/>
              </a:rPr>
              <a:pPr/>
              <a:t>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527175" y="2595563"/>
            <a:ext cx="5902325" cy="522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kern="0" spc="600" dirty="0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СПАСИБО ЗА ВНИМАНИЕ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1171575" y="3084513"/>
            <a:ext cx="649128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TextBox 7"/>
          <p:cNvSpPr txBox="1">
            <a:spLocks noChangeArrowheads="1"/>
          </p:cNvSpPr>
          <p:nvPr/>
        </p:nvSpPr>
        <p:spPr bwMode="auto">
          <a:xfrm>
            <a:off x="5867400" y="4724400"/>
            <a:ext cx="30241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b="1"/>
              <a:t>Веткин Егор Николаевич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77000" y="5181600"/>
            <a:ext cx="21748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vetkinegor@mail.ru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367" name="TextBox 9"/>
          <p:cNvSpPr txBox="1">
            <a:spLocks noChangeArrowheads="1"/>
          </p:cNvSpPr>
          <p:nvPr/>
        </p:nvSpPr>
        <p:spPr bwMode="auto">
          <a:xfrm>
            <a:off x="6477000" y="5562600"/>
            <a:ext cx="21145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+7(919)-720-27-72</a:t>
            </a:r>
            <a:endParaRPr lang="ru-RU"/>
          </a:p>
        </p:txBody>
      </p:sp>
      <p:pic>
        <p:nvPicPr>
          <p:cNvPr id="15368" name="Рисунок 1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6700" cy="715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125</Words>
  <Application>Microsoft Office PowerPoint</Application>
  <PresentationFormat>Экран (4:3)</PresentationFormat>
  <Paragraphs>32</Paragraphs>
  <Slides>7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Тема Office</vt:lpstr>
      <vt:lpstr>Karpov Venture Awards</vt:lpstr>
      <vt:lpstr>Слайд 2</vt:lpstr>
      <vt:lpstr>Слайд 3</vt:lpstr>
      <vt:lpstr>Слайд 4</vt:lpstr>
      <vt:lpstr>Слайд 5</vt:lpstr>
      <vt:lpstr>Слайд 6</vt:lpstr>
      <vt:lpstr>Слайд 7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Karpov Venture Awards</dc:title>
  <dc:creator>Egor</dc:creator>
  <cp:lastModifiedBy>Egor</cp:lastModifiedBy>
  <cp:revision>14</cp:revision>
  <dcterms:created xsi:type="dcterms:W3CDTF">2018-11-29T17:51:35Z</dcterms:created>
  <dcterms:modified xsi:type="dcterms:W3CDTF">2018-12-08T14:56:19Z</dcterms:modified>
</cp:coreProperties>
</file>